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30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45.xml" ContentType="application/vnd.openxmlformats-officedocument.theme+xml"/>
  <Override PartName="/ppt/theme/theme10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6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700" r:id="rId24"/>
    <p:sldMasterId id="2147483702" r:id="rId25"/>
    <p:sldMasterId id="2147483704" r:id="rId26"/>
    <p:sldMasterId id="2147483706" r:id="rId27"/>
    <p:sldMasterId id="2147483708" r:id="rId28"/>
    <p:sldMasterId id="2147483710" r:id="rId29"/>
    <p:sldMasterId id="2147483712" r:id="rId30"/>
    <p:sldMasterId id="2147483714" r:id="rId31"/>
    <p:sldMasterId id="2147483716" r:id="rId32"/>
    <p:sldMasterId id="2147483718" r:id="rId33"/>
    <p:sldMasterId id="2147483720" r:id="rId34"/>
    <p:sldMasterId id="2147483722" r:id="rId35"/>
    <p:sldMasterId id="2147483724" r:id="rId36"/>
    <p:sldMasterId id="2147483726" r:id="rId37"/>
    <p:sldMasterId id="2147483728" r:id="rId38"/>
    <p:sldMasterId id="2147483730" r:id="rId39"/>
    <p:sldMasterId id="2147483732" r:id="rId40"/>
    <p:sldMasterId id="2147483734" r:id="rId41"/>
    <p:sldMasterId id="2147483736" r:id="rId42"/>
    <p:sldMasterId id="2147483738" r:id="rId43"/>
    <p:sldMasterId id="2147483740" r:id="rId44"/>
    <p:sldMasterId id="2147483742" r:id="rId45"/>
    <p:sldMasterId id="2147483744" r:id="rId46"/>
    <p:sldMasterId id="2147483746" r:id="rId47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" Target="slides/slide1.xml"/><Relationship Id="rId49" Type="http://schemas.openxmlformats.org/officeDocument/2006/relationships/slide" Target="slides/slide2.xml"/><Relationship Id="rId50" Type="http://schemas.openxmlformats.org/officeDocument/2006/relationships/slide" Target="slides/slide3.xml"/><Relationship Id="rId51" Type="http://schemas.openxmlformats.org/officeDocument/2006/relationships/slide" Target="slides/slide4.xml"/><Relationship Id="rId52" Type="http://schemas.openxmlformats.org/officeDocument/2006/relationships/slide" Target="slides/slide5.xml"/><Relationship Id="rId53" Type="http://schemas.openxmlformats.org/officeDocument/2006/relationships/slide" Target="slides/slide6.xml"/><Relationship Id="rId54" Type="http://schemas.openxmlformats.org/officeDocument/2006/relationships/slide" Target="slides/slide7.xml"/><Relationship Id="rId55" Type="http://schemas.openxmlformats.org/officeDocument/2006/relationships/slide" Target="slides/slide8.xml"/><Relationship Id="rId56" Type="http://schemas.openxmlformats.org/officeDocument/2006/relationships/slide" Target="slides/slide9.xml"/><Relationship Id="rId5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244188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311760" y="29361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244188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311760" y="29361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244188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244188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11760" y="29361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244188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244188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244188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311760" y="29361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244188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244188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311760" y="29361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31176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2441880" y="2936160"/>
            <a:ext cx="20282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2441880" y="1152360"/>
            <a:ext cx="20282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31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32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33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34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35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37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8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9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40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41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42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43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44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45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46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47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8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9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50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51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52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53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5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04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6920" cy="16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04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54;p13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95640" y="685800"/>
            <a:ext cx="6233040" cy="24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ffffff"/>
                </a:solidFill>
                <a:uFillTx/>
                <a:latin typeface="Noto Sans Medium"/>
              </a:rPr>
              <a:t>ANÁLISE DAS REDES SOCIAIS À LUZ DA TEORIA DE GRAFOS</a:t>
            </a: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59;p14" descr=""/>
          <p:cNvPicPr/>
          <p:nvPr/>
        </p:nvPicPr>
        <p:blipFill>
          <a:blip r:embed="rId1"/>
          <a:stretch/>
        </p:blipFill>
        <p:spPr>
          <a:xfrm>
            <a:off x="360" y="360"/>
            <a:ext cx="9142560" cy="514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5130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200" strike="noStrike" u="none">
                <a:solidFill>
                  <a:srgbClr val="000000"/>
                </a:solidFill>
                <a:uFillTx/>
                <a:latin typeface="Noto Sans"/>
              </a:rPr>
              <a:t>Análise das Redes Sociais à Luz da Teoria de Grafos dos Estudantes de uma Universidade Pública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457200" y="2057400"/>
            <a:ext cx="8228880" cy="20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Noto Sans"/>
              </a:rPr>
              <a:t>Autores: Apiano Ferreira Morais, Daniela Leite Sousa, Hercules Souza Santana, Bethiele Milagre Leite. 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Noto Sans"/>
              </a:rPr>
              <a:t>O artigo apresenta uma análise das redes de amizade de 64 estudantes da Universidade Regional do Cariri através do Facebook.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Noto Sans"/>
              </a:rPr>
              <a:t>A análise demonstra que o comportamento social esteriotipado de estudantes universitários de algumas áreas é confirmado estatisticamente pelos dados obtidos.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64;p 2" descr=""/>
          <p:cNvPicPr/>
          <p:nvPr/>
        </p:nvPicPr>
        <p:blipFill>
          <a:blip r:embed="rId1"/>
          <a:stretch/>
        </p:blipFill>
        <p:spPr>
          <a:xfrm>
            <a:off x="360" y="360"/>
            <a:ext cx="9142560" cy="514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879480" y="1690200"/>
            <a:ext cx="3021120" cy="233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311760" y="349920"/>
            <a:ext cx="8519040" cy="76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Noto Sans"/>
              </a:rPr>
              <a:t>Resultados</a:t>
            </a: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677120" y="2057400"/>
            <a:ext cx="4156920" cy="251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ans"/>
              </a:rPr>
              <a:t>Número de Nós: 29.000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ans"/>
              </a:rPr>
              <a:t>Conectividade Média: 64,5774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ans"/>
              </a:rPr>
              <a:t>Menor Caminho Médio: 3,978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69;p16" descr=""/>
          <p:cNvPicPr/>
          <p:nvPr/>
        </p:nvPicPr>
        <p:blipFill>
          <a:blip r:embed="rId1"/>
          <a:stretch/>
        </p:blipFill>
        <p:spPr>
          <a:xfrm>
            <a:off x="360" y="360"/>
            <a:ext cx="9142560" cy="514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7" name="PlaceHolder 1"/>
          <p:cNvSpPr>
            <a:spLocks noGrp="1"/>
          </p:cNvSpPr>
          <p:nvPr>
            <p:ph/>
          </p:nvPr>
        </p:nvSpPr>
        <p:spPr>
          <a:xfrm>
            <a:off x="1535400" y="1371600"/>
            <a:ext cx="607140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Noto Sans"/>
              </a:rPr>
              <a:t>Estudantes de Ciências Sociais tendem a ser mais abertos e possuem redes mais diversificadas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Noto Sans"/>
              </a:rPr>
              <a:t>Estudantes das áreas de Artes e Engenharias demonstram uma tendência a se manter em círculos fechados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Noto Sans "/>
              </a:rPr>
              <a:t>As redes estudadas possuem características de redes de pequeno mundo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title"/>
          </p:nvPr>
        </p:nvSpPr>
        <p:spPr>
          <a:xfrm>
            <a:off x="311760" y="349920"/>
            <a:ext cx="8519040" cy="76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Noto Sans"/>
              </a:rPr>
              <a:t>Conclusões</a:t>
            </a: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59;p 2" descr=""/>
          <p:cNvPicPr/>
          <p:nvPr/>
        </p:nvPicPr>
        <p:blipFill>
          <a:blip r:embed="rId1"/>
          <a:stretch/>
        </p:blipFill>
        <p:spPr>
          <a:xfrm>
            <a:off x="360" y="360"/>
            <a:ext cx="9142560" cy="514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770400" y="1565640"/>
            <a:ext cx="3387600" cy="225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Protótipo</a:t>
            </a: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3"/>
          <a:stretch/>
        </p:blipFill>
        <p:spPr>
          <a:xfrm>
            <a:off x="4565880" y="2086920"/>
            <a:ext cx="4015440" cy="121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74;p 1" descr=""/>
          <p:cNvPicPr/>
          <p:nvPr/>
        </p:nvPicPr>
        <p:blipFill>
          <a:blip r:embed="rId1"/>
          <a:stretch/>
        </p:blipFill>
        <p:spPr>
          <a:xfrm>
            <a:off x="360" y="360"/>
            <a:ext cx="9142560" cy="514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1143000" y="360"/>
            <a:ext cx="6803280" cy="5142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-86400" y="8640"/>
            <a:ext cx="4886640" cy="514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4500000" y="1151640"/>
            <a:ext cx="4734000" cy="399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3"/>
          <a:stretch/>
        </p:blipFill>
        <p:spPr>
          <a:xfrm>
            <a:off x="4944600" y="300600"/>
            <a:ext cx="2971440" cy="75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4"/>
          <a:stretch/>
        </p:blipFill>
        <p:spPr>
          <a:xfrm>
            <a:off x="8001000" y="333360"/>
            <a:ext cx="685440" cy="685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69;p 1" descr=""/>
          <p:cNvPicPr/>
          <p:nvPr/>
        </p:nvPicPr>
        <p:blipFill>
          <a:blip r:embed="rId1"/>
          <a:stretch/>
        </p:blipFill>
        <p:spPr>
          <a:xfrm>
            <a:off x="360" y="360"/>
            <a:ext cx="9142560" cy="514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0" name="PlaceHolder 1"/>
          <p:cNvSpPr>
            <a:spLocks noGrp="1"/>
          </p:cNvSpPr>
          <p:nvPr>
            <p:ph/>
          </p:nvPr>
        </p:nvSpPr>
        <p:spPr>
          <a:xfrm>
            <a:off x="4572000" y="1371600"/>
            <a:ext cx="39283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ans"/>
              </a:rPr>
              <a:t>Número de nós: 4039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ans"/>
              </a:rPr>
              <a:t>Número de arestas: 88234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ans"/>
              </a:rPr>
              <a:t>Conectividade Média: 43.69101262688784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ans"/>
              </a:rPr>
              <a:t>Menor Caminho Médio: 3.6925068496963913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360" y="457200"/>
            <a:ext cx="4343040" cy="434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69;p 2" descr=""/>
          <p:cNvPicPr/>
          <p:nvPr/>
        </p:nvPicPr>
        <p:blipFill>
          <a:blip r:embed="rId1"/>
          <a:stretch/>
        </p:blipFill>
        <p:spPr>
          <a:xfrm>
            <a:off x="360" y="360"/>
            <a:ext cx="9142560" cy="514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574560" y="1043640"/>
            <a:ext cx="3768480" cy="3768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311760" y="349920"/>
            <a:ext cx="8519040" cy="76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Noto Sans"/>
              </a:rPr>
              <a:t>Twitter</a:t>
            </a:r>
            <a:endParaRPr b="0" lang="pt-BR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0" y="160020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ans"/>
              </a:rPr>
              <a:t>Número de nós: 81306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ans"/>
              </a:rPr>
              <a:t>Número de arestas: 1342310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ans"/>
              </a:rPr>
              <a:t>Conectividade Média: 33.018719405701916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Noto Sans"/>
              </a:rPr>
              <a:t>Menor Caminho Médio: O(n²), não vai rolar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Application>LibreOffice/24.8.4.2$Linux_X86_64 LibreOffice_project/480$Build-2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2025-02-07T17:11:12Z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